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3" roundtripDataSignature="AMtx7mgZ0zgrNNeIRzOxy6zjWU+87oJd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customschemas.google.com/relationships/presentationmetadata" Target="metadata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a60e6cdd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26a60e6cd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a60e6cdd8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6a60e6cdd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a60e6cdd8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6a60e6cdd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a60e6cdd8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6a60e6cdd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a60e6cdd8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26a60e6cdd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a60e6cdd8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26a60e6cdd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a60e6cdd8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26a60e6cdd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a60e6cdd8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6a60e6cdd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a60e6cdd8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26a60e6cdd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6a60e6cdd8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6a60e6cdd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e619b6cd1_0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be619b6cd1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a60e6cdd8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26a60e6cdd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e619b6cd1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2be619b6cd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e619b6cd1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2be619b6cd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e619b6cd1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be619b6cd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be619b6cd1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2be619b6cd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be619b6cd1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be619b6cd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e619b6cd1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2be619b6cd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e619b6cd1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2be619b6cd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e619b6cd1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2be619b6cd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be619b6cd1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2be619b6cd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be619b6cd1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2be619b6cd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a60e6cdd8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26a60e6cdd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be619b6cd1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be619b6cd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be619b6cd1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2be619b6cd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e619b6cd1_0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be619b6cd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be619b6cd1_0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2be619b6cd1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be619b6cd1_0_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2be619b6cd1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be619b6cd1_0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2be619b6cd1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e619b6cd1_0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2be619b6cd1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e619b6cd1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2be619b6cd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be619b6cd1_0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2be619b6cd1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be619b6cd1_0_2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2be619b6cd1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a60e6cdd8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26a60e6cdd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be619b6cd1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2be619b6cd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be619b6cd1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2be619b6cd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be619b6cd1_0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2be619b6cd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be619b6cd1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2be619b6cd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e619b6cd1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be619b6cd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be619b6cd1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2be619b6cd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be619b6cd1_0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2be619b6cd1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6c6080542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26c608054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c60805420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26c608054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6c60805420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26c6080542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a60e6cdd8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26a60e6cdd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6c60805420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26c6080542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6c60805420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26c6080542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6c60805420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26c6080542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6c60805420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26c6080542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6c60805420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26c6080542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6c60805420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26c6080542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6c60805420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26c6080542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6c60805420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26c6080542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6c60805420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26c6080542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6c60805420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26c6080542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a60e6cdd8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26a60e6cdd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6c60805420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26c6080542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6c60805420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26c6080542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6c60805420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26c6080542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6c60805420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g26c6080542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6c60805420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26c6080542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6c60805420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26c6080542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6c60805420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26c6080542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6c60805420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26c6080542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6c60805420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26c6080542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a60e6cdd8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26a60e6cdd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6a60e6cdd8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26a60e6cdd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a60e6cdd8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6a60e6cdd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20.pn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40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5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6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3.png"/><Relationship Id="rId4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Relationship Id="rId4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Relationship Id="rId4" Type="http://schemas.openxmlformats.org/officeDocument/2006/relationships/image" Target="../media/image67.png"/><Relationship Id="rId5" Type="http://schemas.openxmlformats.org/officeDocument/2006/relationships/image" Target="../media/image54.png"/><Relationship Id="rId6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6.png"/><Relationship Id="rId4" Type="http://schemas.openxmlformats.org/officeDocument/2006/relationships/image" Target="../media/image73.png"/><Relationship Id="rId10" Type="http://schemas.openxmlformats.org/officeDocument/2006/relationships/image" Target="../media/image79.png"/><Relationship Id="rId9" Type="http://schemas.openxmlformats.org/officeDocument/2006/relationships/image" Target="../media/image74.png"/><Relationship Id="rId5" Type="http://schemas.openxmlformats.org/officeDocument/2006/relationships/image" Target="../media/image50.png"/><Relationship Id="rId6" Type="http://schemas.openxmlformats.org/officeDocument/2006/relationships/image" Target="../media/image76.png"/><Relationship Id="rId7" Type="http://schemas.openxmlformats.org/officeDocument/2006/relationships/image" Target="../media/image64.png"/><Relationship Id="rId8" Type="http://schemas.openxmlformats.org/officeDocument/2006/relationships/image" Target="../media/image9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2.png"/><Relationship Id="rId4" Type="http://schemas.openxmlformats.org/officeDocument/2006/relationships/image" Target="../media/image7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0.png"/><Relationship Id="rId4" Type="http://schemas.openxmlformats.org/officeDocument/2006/relationships/image" Target="../media/image6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5.png"/><Relationship Id="rId4" Type="http://schemas.openxmlformats.org/officeDocument/2006/relationships/image" Target="../media/image10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7.png"/><Relationship Id="rId4" Type="http://schemas.openxmlformats.org/officeDocument/2006/relationships/image" Target="../media/image8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1.png"/><Relationship Id="rId4" Type="http://schemas.openxmlformats.org/officeDocument/2006/relationships/image" Target="../media/image9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6.png"/><Relationship Id="rId4" Type="http://schemas.openxmlformats.org/officeDocument/2006/relationships/image" Target="../media/image7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2.png"/><Relationship Id="rId4" Type="http://schemas.openxmlformats.org/officeDocument/2006/relationships/image" Target="../media/image7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5.png"/><Relationship Id="rId4" Type="http://schemas.openxmlformats.org/officeDocument/2006/relationships/image" Target="../media/image8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3.png"/><Relationship Id="rId4" Type="http://schemas.openxmlformats.org/officeDocument/2006/relationships/image" Target="../media/image8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5.png"/><Relationship Id="rId4" Type="http://schemas.openxmlformats.org/officeDocument/2006/relationships/image" Target="../media/image9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9.png"/><Relationship Id="rId4" Type="http://schemas.openxmlformats.org/officeDocument/2006/relationships/image" Target="../media/image10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1.png"/><Relationship Id="rId4" Type="http://schemas.openxmlformats.org/officeDocument/2006/relationships/image" Target="../media/image10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2.png"/><Relationship Id="rId4" Type="http://schemas.openxmlformats.org/officeDocument/2006/relationships/image" Target="../media/image11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4.png"/><Relationship Id="rId4" Type="http://schemas.openxmlformats.org/officeDocument/2006/relationships/image" Target="../media/image8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9.png"/><Relationship Id="rId4" Type="http://schemas.openxmlformats.org/officeDocument/2006/relationships/image" Target="../media/image9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a60e6cdd8_0_0"/>
          <p:cNvSpPr txBox="1"/>
          <p:nvPr>
            <p:ph type="title"/>
          </p:nvPr>
        </p:nvSpPr>
        <p:spPr>
          <a:xfrm>
            <a:off x="2379000" y="1465350"/>
            <a:ext cx="74340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3901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Analysis of 5512 Seismic Events in Decatur, Illinois</a:t>
            </a:r>
            <a:endParaRPr sz="4100"/>
          </a:p>
        </p:txBody>
      </p:sp>
      <p:sp>
        <p:nvSpPr>
          <p:cNvPr id="85" name="Google Shape;85;g26a60e6cdd8_0_0"/>
          <p:cNvSpPr txBox="1"/>
          <p:nvPr>
            <p:ph type="title"/>
          </p:nvPr>
        </p:nvSpPr>
        <p:spPr>
          <a:xfrm>
            <a:off x="552600" y="3611550"/>
            <a:ext cx="68748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Ahmed Ibrahim, Research Assistant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Professor Ahmed Elbanna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Professor Sherilyn Williams-Stroud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University of Illinois at Urbana-Champaign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a60e6cdd8_0_63"/>
          <p:cNvSpPr txBox="1"/>
          <p:nvPr>
            <p:ph type="title"/>
          </p:nvPr>
        </p:nvSpPr>
        <p:spPr>
          <a:xfrm>
            <a:off x="76200" y="60325"/>
            <a:ext cx="118197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Iteration 3: Cluster 3 (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DBSCAN</a:t>
            </a:r>
            <a:r>
              <a:rPr lang="en-US" sz="4100">
                <a:latin typeface="Arial"/>
                <a:ea typeface="Arial"/>
                <a:cs typeface="Arial"/>
                <a:sym typeface="Arial"/>
              </a:rPr>
              <a:t>)</a:t>
            </a:r>
            <a:endParaRPr sz="4100"/>
          </a:p>
        </p:txBody>
      </p:sp>
      <p:pic>
        <p:nvPicPr>
          <p:cNvPr id="149" name="Google Shape;149;g26a60e6cdd8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450" y="899100"/>
            <a:ext cx="4091650" cy="30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26a60e6cdd8_0_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3100" y="3638875"/>
            <a:ext cx="7672808" cy="30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a60e6cdd8_0_73"/>
          <p:cNvSpPr txBox="1"/>
          <p:nvPr>
            <p:ph type="title"/>
          </p:nvPr>
        </p:nvSpPr>
        <p:spPr>
          <a:xfrm>
            <a:off x="76200" y="60325"/>
            <a:ext cx="118197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Iteration 3: Cluster 4 (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DBSCAN</a:t>
            </a:r>
            <a:r>
              <a:rPr lang="en-US" sz="4100">
                <a:latin typeface="Arial"/>
                <a:ea typeface="Arial"/>
                <a:cs typeface="Arial"/>
                <a:sym typeface="Arial"/>
              </a:rPr>
              <a:t>)</a:t>
            </a:r>
            <a:endParaRPr sz="4100"/>
          </a:p>
        </p:txBody>
      </p:sp>
      <p:pic>
        <p:nvPicPr>
          <p:cNvPr id="156" name="Google Shape;156;g26a60e6cdd8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275" y="1012925"/>
            <a:ext cx="4022793" cy="29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6a60e6cdd8_0_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5805" y="3858375"/>
            <a:ext cx="7671395" cy="29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a60e6cdd8_0_79"/>
          <p:cNvSpPr txBox="1"/>
          <p:nvPr>
            <p:ph type="title"/>
          </p:nvPr>
        </p:nvSpPr>
        <p:spPr>
          <a:xfrm>
            <a:off x="76200" y="60325"/>
            <a:ext cx="118197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Iteration 3: Cluster 5 (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DBSCAN</a:t>
            </a:r>
            <a:r>
              <a:rPr lang="en-US" sz="4100">
                <a:latin typeface="Arial"/>
                <a:ea typeface="Arial"/>
                <a:cs typeface="Arial"/>
                <a:sym typeface="Arial"/>
              </a:rPr>
              <a:t>)</a:t>
            </a:r>
            <a:endParaRPr sz="4100"/>
          </a:p>
        </p:txBody>
      </p:sp>
      <p:pic>
        <p:nvPicPr>
          <p:cNvPr id="163" name="Google Shape;163;g26a60e6cdd8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525" y="723650"/>
            <a:ext cx="39163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6a60e6cdd8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250" y="3607449"/>
            <a:ext cx="4038582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6a60e6cdd8_0_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9207" y="3996175"/>
            <a:ext cx="7018344" cy="27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a60e6cdd8_0_85"/>
          <p:cNvSpPr txBox="1"/>
          <p:nvPr>
            <p:ph type="title"/>
          </p:nvPr>
        </p:nvSpPr>
        <p:spPr>
          <a:xfrm>
            <a:off x="76200" y="60325"/>
            <a:ext cx="118197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Iteration 3: Cluster 6 (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DBSCAN</a:t>
            </a:r>
            <a:r>
              <a:rPr lang="en-US" sz="4100">
                <a:latin typeface="Arial"/>
                <a:ea typeface="Arial"/>
                <a:cs typeface="Arial"/>
                <a:sym typeface="Arial"/>
              </a:rPr>
              <a:t>)</a:t>
            </a:r>
            <a:endParaRPr sz="4100"/>
          </a:p>
        </p:txBody>
      </p:sp>
      <p:pic>
        <p:nvPicPr>
          <p:cNvPr id="171" name="Google Shape;171;g26a60e6cdd8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275" y="781475"/>
            <a:ext cx="4361750" cy="32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6a60e6cdd8_0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275" y="3833163"/>
            <a:ext cx="4361750" cy="311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6a60e6cdd8_0_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9925" y="3007625"/>
            <a:ext cx="7180175" cy="284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a60e6cdd8_0_91"/>
          <p:cNvSpPr txBox="1"/>
          <p:nvPr>
            <p:ph type="title"/>
          </p:nvPr>
        </p:nvSpPr>
        <p:spPr>
          <a:xfrm>
            <a:off x="76200" y="60325"/>
            <a:ext cx="118197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Iteration 3: Cluster 7 (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DBSCAN</a:t>
            </a:r>
            <a:r>
              <a:rPr lang="en-US" sz="4100">
                <a:latin typeface="Arial"/>
                <a:ea typeface="Arial"/>
                <a:cs typeface="Arial"/>
                <a:sym typeface="Arial"/>
              </a:rPr>
              <a:t>)</a:t>
            </a:r>
            <a:endParaRPr sz="4100"/>
          </a:p>
        </p:txBody>
      </p:sp>
      <p:pic>
        <p:nvPicPr>
          <p:cNvPr id="179" name="Google Shape;179;g26a60e6cdd8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775" y="897175"/>
            <a:ext cx="4149525" cy="30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6a60e6cdd8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775" y="3947921"/>
            <a:ext cx="4149525" cy="296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6a60e6cdd8_0_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1300" y="2714175"/>
            <a:ext cx="7634528" cy="296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6a60e6cdd8_0_97"/>
          <p:cNvSpPr txBox="1"/>
          <p:nvPr>
            <p:ph type="title"/>
          </p:nvPr>
        </p:nvSpPr>
        <p:spPr>
          <a:xfrm>
            <a:off x="76200" y="60325"/>
            <a:ext cx="11819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Iteration 3: Cluster 8 (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DBSCAN</a:t>
            </a:r>
            <a:r>
              <a:rPr lang="en-US" sz="4100">
                <a:latin typeface="Arial"/>
                <a:ea typeface="Arial"/>
                <a:cs typeface="Arial"/>
                <a:sym typeface="Arial"/>
              </a:rPr>
              <a:t>)</a:t>
            </a:r>
            <a:endParaRPr sz="4100"/>
          </a:p>
        </p:txBody>
      </p:sp>
      <p:pic>
        <p:nvPicPr>
          <p:cNvPr id="187" name="Google Shape;187;g26a60e6cdd8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250" y="839325"/>
            <a:ext cx="4072349" cy="30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6a60e6cdd8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250" y="3852100"/>
            <a:ext cx="4252166" cy="30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26a60e6cdd8_0_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5541" y="3634550"/>
            <a:ext cx="7424783" cy="29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a60e6cdd8_0_103"/>
          <p:cNvSpPr txBox="1"/>
          <p:nvPr>
            <p:ph type="title"/>
          </p:nvPr>
        </p:nvSpPr>
        <p:spPr>
          <a:xfrm>
            <a:off x="76200" y="60325"/>
            <a:ext cx="118197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Iteration 3: Cluster 9 (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DBSCAN</a:t>
            </a:r>
            <a:r>
              <a:rPr lang="en-US" sz="4100">
                <a:latin typeface="Arial"/>
                <a:ea typeface="Arial"/>
                <a:cs typeface="Arial"/>
                <a:sym typeface="Arial"/>
              </a:rPr>
              <a:t>)</a:t>
            </a:r>
            <a:endParaRPr sz="4100"/>
          </a:p>
        </p:txBody>
      </p:sp>
      <p:pic>
        <p:nvPicPr>
          <p:cNvPr id="195" name="Google Shape;195;g26a60e6cdd8_0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5" y="868225"/>
            <a:ext cx="4168800" cy="30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6a60e6cdd8_0_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025" y="3860940"/>
            <a:ext cx="4168800" cy="297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6a60e6cdd8_0_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4825" y="3412750"/>
            <a:ext cx="7392376" cy="2939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a60e6cdd8_0_109"/>
          <p:cNvSpPr txBox="1"/>
          <p:nvPr>
            <p:ph type="title"/>
          </p:nvPr>
        </p:nvSpPr>
        <p:spPr>
          <a:xfrm>
            <a:off x="76200" y="60325"/>
            <a:ext cx="118197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Iteration 3: Cluster 10 (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DBSCAN</a:t>
            </a:r>
            <a:r>
              <a:rPr lang="en-US" sz="4100">
                <a:latin typeface="Arial"/>
                <a:ea typeface="Arial"/>
                <a:cs typeface="Arial"/>
                <a:sym typeface="Arial"/>
              </a:rPr>
              <a:t>)</a:t>
            </a:r>
            <a:endParaRPr sz="4100"/>
          </a:p>
        </p:txBody>
      </p:sp>
      <p:pic>
        <p:nvPicPr>
          <p:cNvPr id="203" name="Google Shape;203;g26a60e6cdd8_0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900" y="926125"/>
            <a:ext cx="3918025" cy="28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6a60e6cdd8_0_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898" y="3784388"/>
            <a:ext cx="3918025" cy="277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6a60e6cdd8_0_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7675" y="3451350"/>
            <a:ext cx="7585275" cy="3016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a60e6cdd8_0_151"/>
          <p:cNvSpPr txBox="1"/>
          <p:nvPr>
            <p:ph type="title"/>
          </p:nvPr>
        </p:nvSpPr>
        <p:spPr>
          <a:xfrm>
            <a:off x="76200" y="6032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3902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Final Clustering Results - 5040 Events - 16 Clusters</a:t>
            </a:r>
            <a:endParaRPr b="1" sz="4100"/>
          </a:p>
        </p:txBody>
      </p:sp>
      <p:pic>
        <p:nvPicPr>
          <p:cNvPr id="211" name="Google Shape;211;g26a60e6cdd8_0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50" y="1072125"/>
            <a:ext cx="11887201" cy="398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6a60e6cdd8_0_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5409127"/>
            <a:ext cx="11887201" cy="899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be619b6cd1_0_196"/>
          <p:cNvSpPr txBox="1"/>
          <p:nvPr>
            <p:ph type="title"/>
          </p:nvPr>
        </p:nvSpPr>
        <p:spPr>
          <a:xfrm>
            <a:off x="421900" y="293275"/>
            <a:ext cx="115299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Fitting Fault Planes</a:t>
            </a:r>
            <a:endParaRPr b="1" sz="4100"/>
          </a:p>
        </p:txBody>
      </p:sp>
      <p:sp>
        <p:nvSpPr>
          <p:cNvPr id="218" name="Google Shape;218;g2be619b6cd1_0_196"/>
          <p:cNvSpPr txBox="1"/>
          <p:nvPr/>
        </p:nvSpPr>
        <p:spPr>
          <a:xfrm>
            <a:off x="820000" y="1453625"/>
            <a:ext cx="98025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identified cluster or subcluster, an additional noise removal step is performed (if needed) based on observation to enhance the accuracy of the plane fitting algorithm.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Once noise removal for each cluster is done, a plane was fitted through the set of refined 3D scatter points using least squares minimization to approximate the fault plane passing through the set of clustered points. 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relative error between the plane and 3D points is also computed for each cluster.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a60e6cdd8_1_0"/>
          <p:cNvSpPr txBox="1"/>
          <p:nvPr>
            <p:ph type="title"/>
          </p:nvPr>
        </p:nvSpPr>
        <p:spPr>
          <a:xfrm>
            <a:off x="421900" y="293275"/>
            <a:ext cx="115299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Hierarchy</a:t>
            </a:r>
            <a:endParaRPr b="1" sz="4100"/>
          </a:p>
        </p:txBody>
      </p:sp>
      <p:sp>
        <p:nvSpPr>
          <p:cNvPr id="91" name="Google Shape;91;g26a60e6cdd8_1_0"/>
          <p:cNvSpPr txBox="1"/>
          <p:nvPr/>
        </p:nvSpPr>
        <p:spPr>
          <a:xfrm>
            <a:off x="820000" y="1453625"/>
            <a:ext cx="98025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first iteration of clustering uses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algorithm and </a:t>
            </a: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coordinates to cluster 5512 seismic events into 5 clusters.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second clustering iteration uses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algorithm and </a:t>
            </a: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coordinates to further subcluster clusters 1 and 2 (3990 seismic events) from the first iteration into 5 subclusters.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third clustering iteration uses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density-based clustering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algorithm and </a:t>
            </a: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temporal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features to subcluster the 8 events into even smaller subclusters.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e619b6cd1_0_1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3a - Before Noise Removal</a:t>
            </a:r>
            <a:endParaRPr b="1" sz="4100"/>
          </a:p>
        </p:txBody>
      </p:sp>
      <p:pic>
        <p:nvPicPr>
          <p:cNvPr id="224" name="Google Shape;224;g2be619b6cd1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575" y="1241700"/>
            <a:ext cx="4972050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be619b6cd1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1125" y="1622700"/>
            <a:ext cx="424815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be619b6cd1_0_8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3a - After Noise Removal</a:t>
            </a:r>
            <a:endParaRPr b="1" sz="4100"/>
          </a:p>
        </p:txBody>
      </p:sp>
      <p:pic>
        <p:nvPicPr>
          <p:cNvPr id="231" name="Google Shape;231;g2be619b6cd1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125" y="1647075"/>
            <a:ext cx="6517074" cy="42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be619b6cd1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4599" y="1444338"/>
            <a:ext cx="4848225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be619b6cd1_0_16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4a - Before Noise Removal</a:t>
            </a:r>
            <a:endParaRPr b="1" sz="4100"/>
          </a:p>
        </p:txBody>
      </p:sp>
      <p:pic>
        <p:nvPicPr>
          <p:cNvPr id="238" name="Google Shape;238;g2be619b6cd1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025" y="1415450"/>
            <a:ext cx="6212500" cy="406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be619b6cd1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5475" y="1500188"/>
            <a:ext cx="42291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e619b6cd1_0_22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4a - After Noise Removal</a:t>
            </a:r>
            <a:endParaRPr b="1" sz="4100"/>
          </a:p>
        </p:txBody>
      </p:sp>
      <p:pic>
        <p:nvPicPr>
          <p:cNvPr id="245" name="Google Shape;245;g2be619b6cd1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225" y="1564350"/>
            <a:ext cx="6858000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be619b6cd1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5225" y="1692938"/>
            <a:ext cx="483870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be619b6cd1_0_32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4b</a:t>
            </a:r>
            <a:endParaRPr b="1" sz="4100"/>
          </a:p>
        </p:txBody>
      </p:sp>
      <p:pic>
        <p:nvPicPr>
          <p:cNvPr id="252" name="Google Shape;252;g2be619b6cd1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34175"/>
            <a:ext cx="6436600" cy="42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be619b6cd1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1400" y="1134175"/>
            <a:ext cx="4848225" cy="41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be619b6cd1_0_46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5a - Before Noise Removal</a:t>
            </a:r>
            <a:endParaRPr b="1" sz="4100"/>
          </a:p>
        </p:txBody>
      </p:sp>
      <p:pic>
        <p:nvPicPr>
          <p:cNvPr id="259" name="Google Shape;259;g2be619b6cd1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34175"/>
            <a:ext cx="6460675" cy="4217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be619b6cd1_0_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7475" y="1374075"/>
            <a:ext cx="42291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e619b6cd1_0_52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5a - After Noise Removal</a:t>
            </a:r>
            <a:endParaRPr b="1" sz="4100"/>
          </a:p>
        </p:txBody>
      </p:sp>
      <p:pic>
        <p:nvPicPr>
          <p:cNvPr id="266" name="Google Shape;266;g2be619b6cd1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500" y="1705000"/>
            <a:ext cx="6233774" cy="40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be619b6cd1_0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1900" y="1676088"/>
            <a:ext cx="4752700" cy="412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e619b6cd1_0_62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6a - Before Noise Removal</a:t>
            </a:r>
            <a:endParaRPr b="1" sz="4100"/>
          </a:p>
        </p:txBody>
      </p:sp>
      <p:pic>
        <p:nvPicPr>
          <p:cNvPr id="273" name="Google Shape;273;g2be619b6cd1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825" y="1614000"/>
            <a:ext cx="6766051" cy="44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be619b6cd1_0_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6700" y="1738075"/>
            <a:ext cx="4257675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be619b6cd1_0_68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6a - After Noise Removal</a:t>
            </a:r>
            <a:endParaRPr b="1" sz="4100"/>
          </a:p>
        </p:txBody>
      </p:sp>
      <p:pic>
        <p:nvPicPr>
          <p:cNvPr id="280" name="Google Shape;280;g2be619b6cd1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2488" y="1177700"/>
            <a:ext cx="4295506" cy="280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be619b6cd1_0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2300" y="1099950"/>
            <a:ext cx="3031825" cy="29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be619b6cd1_0_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2475" y="3880258"/>
            <a:ext cx="4295525" cy="280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be619b6cd1_0_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20224" y="4059475"/>
            <a:ext cx="3031825" cy="25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e619b6cd1_0_80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7a - Before Noise Removal</a:t>
            </a:r>
            <a:endParaRPr b="1" sz="4100"/>
          </a:p>
        </p:txBody>
      </p:sp>
      <p:pic>
        <p:nvPicPr>
          <p:cNvPr id="289" name="Google Shape;289;g2be619b6cd1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75" y="1713275"/>
            <a:ext cx="5938736" cy="38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be619b6cd1_0_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6350" y="1713275"/>
            <a:ext cx="4324350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6a60e6cdd8_0_19"/>
          <p:cNvSpPr txBox="1"/>
          <p:nvPr>
            <p:ph type="title"/>
          </p:nvPr>
        </p:nvSpPr>
        <p:spPr>
          <a:xfrm>
            <a:off x="76200" y="60325"/>
            <a:ext cx="118197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3902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Iteration 1: Spatial Coordinates Only 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)</a:t>
            </a:r>
            <a:endParaRPr b="1" sz="4100"/>
          </a:p>
        </p:txBody>
      </p:sp>
      <p:pic>
        <p:nvPicPr>
          <p:cNvPr id="97" name="Google Shape;97;g26a60e6cdd8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700" y="1379450"/>
            <a:ext cx="5648325" cy="43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26a60e6cdd8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8600" y="1379450"/>
            <a:ext cx="5638800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be619b6cd1_0_86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7a - After Noise Removal</a:t>
            </a:r>
            <a:endParaRPr b="1" sz="4100"/>
          </a:p>
        </p:txBody>
      </p:sp>
      <p:pic>
        <p:nvPicPr>
          <p:cNvPr id="296" name="Google Shape;296;g2be619b6cd1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3150" y="1184934"/>
            <a:ext cx="3005051" cy="202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2be619b6cd1_0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51538" y="1017050"/>
            <a:ext cx="2747975" cy="23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2be619b6cd1_0_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125" y="1359850"/>
            <a:ext cx="2913175" cy="19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be619b6cd1_0_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32753" y="1161425"/>
            <a:ext cx="2384349" cy="20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be619b6cd1_0_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2125" y="4326785"/>
            <a:ext cx="3005057" cy="19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2be619b6cd1_0_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37178" y="4282425"/>
            <a:ext cx="2304326" cy="19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2be619b6cd1_0_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11650" y="4420776"/>
            <a:ext cx="3038386" cy="19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2be619b6cd1_0_8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444024" y="4207739"/>
            <a:ext cx="2747975" cy="2387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be619b6cd1_0_98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7b</a:t>
            </a:r>
            <a:endParaRPr b="1" sz="4100"/>
          </a:p>
        </p:txBody>
      </p:sp>
      <p:pic>
        <p:nvPicPr>
          <p:cNvPr id="309" name="Google Shape;309;g2be619b6cd1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25" y="1348850"/>
            <a:ext cx="6169624" cy="41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2be619b6cd1_0_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7599" y="1299625"/>
            <a:ext cx="4838700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be619b6cd1_0_208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7c - Before Noise Removal</a:t>
            </a:r>
            <a:endParaRPr b="1" sz="4100"/>
          </a:p>
        </p:txBody>
      </p:sp>
      <p:pic>
        <p:nvPicPr>
          <p:cNvPr id="316" name="Google Shape;316;g2be619b6cd1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25" y="1381937"/>
            <a:ext cx="6080199" cy="40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be619b6cd1_0_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6249" y="1500200"/>
            <a:ext cx="42291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be619b6cd1_0_214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7c - After Noise Removal</a:t>
            </a:r>
            <a:endParaRPr b="1" sz="4100"/>
          </a:p>
        </p:txBody>
      </p:sp>
      <p:pic>
        <p:nvPicPr>
          <p:cNvPr id="323" name="Google Shape;323;g2be619b6cd1_0_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25" y="1671900"/>
            <a:ext cx="6159600" cy="41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be619b6cd1_0_2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325" y="1640663"/>
            <a:ext cx="4848225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be619b6cd1_0_239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7d - Before Noise Removal</a:t>
            </a:r>
            <a:endParaRPr b="1" sz="4100"/>
          </a:p>
        </p:txBody>
      </p:sp>
      <p:pic>
        <p:nvPicPr>
          <p:cNvPr id="330" name="Google Shape;330;g2be619b6cd1_0_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300" y="1679350"/>
            <a:ext cx="6301651" cy="41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2be619b6cd1_0_2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3176" y="1462088"/>
            <a:ext cx="42291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be619b6cd1_0_245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7d - After Noise Removal</a:t>
            </a:r>
            <a:endParaRPr b="1" sz="4100"/>
          </a:p>
        </p:txBody>
      </p:sp>
      <p:pic>
        <p:nvPicPr>
          <p:cNvPr id="337" name="Google Shape;337;g2be619b6cd1_0_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98800"/>
            <a:ext cx="6679200" cy="43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2be619b6cd1_0_2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3000" y="1298800"/>
            <a:ext cx="4848225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be619b6cd1_0_255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7e - Before Noise Removal</a:t>
            </a:r>
            <a:endParaRPr b="1" sz="4100"/>
          </a:p>
        </p:txBody>
      </p:sp>
      <p:pic>
        <p:nvPicPr>
          <p:cNvPr id="344" name="Google Shape;344;g2be619b6cd1_0_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675" y="1687600"/>
            <a:ext cx="6529775" cy="426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be619b6cd1_0_2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775" y="1687600"/>
            <a:ext cx="4229100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be619b6cd1_0_261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7e - After Noise Removal</a:t>
            </a:r>
            <a:endParaRPr b="1" sz="4100"/>
          </a:p>
        </p:txBody>
      </p:sp>
      <p:pic>
        <p:nvPicPr>
          <p:cNvPr id="351" name="Google Shape;351;g2be619b6cd1_0_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950" y="1779663"/>
            <a:ext cx="6265951" cy="40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be619b6cd1_0_2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251" y="1716338"/>
            <a:ext cx="4867275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be619b6cd1_0_223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8a - Before Noise Removal</a:t>
            </a:r>
            <a:endParaRPr b="1" sz="4100"/>
          </a:p>
        </p:txBody>
      </p:sp>
      <p:pic>
        <p:nvPicPr>
          <p:cNvPr id="358" name="Google Shape;358;g2be619b6cd1_0_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500" y="1449575"/>
            <a:ext cx="6297199" cy="41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be619b6cd1_0_2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1800" y="1449575"/>
            <a:ext cx="4225800" cy="38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be619b6cd1_0_229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8a - After Noise Removal</a:t>
            </a:r>
            <a:endParaRPr b="1" sz="4100"/>
          </a:p>
        </p:txBody>
      </p:sp>
      <p:pic>
        <p:nvPicPr>
          <p:cNvPr id="365" name="Google Shape;365;g2be619b6cd1_0_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925" y="1357312"/>
            <a:ext cx="6144538" cy="41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be619b6cd1_0_2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0000" y="1357313"/>
            <a:ext cx="4876800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a60e6cdd8_0_4"/>
          <p:cNvSpPr txBox="1"/>
          <p:nvPr>
            <p:ph type="title"/>
          </p:nvPr>
        </p:nvSpPr>
        <p:spPr>
          <a:xfrm>
            <a:off x="76200" y="60325"/>
            <a:ext cx="118197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Iteration 1: Spatial Coordinates Only</a:t>
            </a:r>
            <a:endParaRPr sz="4100"/>
          </a:p>
        </p:txBody>
      </p:sp>
      <p:pic>
        <p:nvPicPr>
          <p:cNvPr id="104" name="Google Shape;104;g26a60e6cdd8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475" y="1092025"/>
            <a:ext cx="3893499" cy="29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6a60e6cdd8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8375" y="1244425"/>
            <a:ext cx="3779102" cy="27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6a60e6cdd8_0_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99877" y="1244425"/>
            <a:ext cx="3639723" cy="2757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6a60e6cdd8_0_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50075" y="4001600"/>
            <a:ext cx="3656983" cy="27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26a60e6cdd8_0_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96945" y="4147600"/>
            <a:ext cx="3484378" cy="25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be619b6cd1_0_120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8b - Before Noise Removal</a:t>
            </a:r>
            <a:endParaRPr b="1" sz="4100"/>
          </a:p>
        </p:txBody>
      </p:sp>
      <p:pic>
        <p:nvPicPr>
          <p:cNvPr id="372" name="Google Shape;372;g2be619b6cd1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850" y="1341000"/>
            <a:ext cx="6337425" cy="4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be619b6cd1_0_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2075" y="1390500"/>
            <a:ext cx="4229100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be619b6cd1_0_126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8b - After Noise Removal</a:t>
            </a:r>
            <a:endParaRPr b="1" sz="4100"/>
          </a:p>
        </p:txBody>
      </p:sp>
      <p:pic>
        <p:nvPicPr>
          <p:cNvPr id="379" name="Google Shape;379;g2be619b6cd1_0_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300" y="1473350"/>
            <a:ext cx="6661033" cy="434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2be619b6cd1_0_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1325" y="1537638"/>
            <a:ext cx="4848225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be619b6cd1_0_136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9a - Before Noise Removal</a:t>
            </a:r>
            <a:endParaRPr b="1" sz="4100"/>
          </a:p>
        </p:txBody>
      </p:sp>
      <p:pic>
        <p:nvPicPr>
          <p:cNvPr id="386" name="Google Shape;386;g2be619b6cd1_0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575" y="1489900"/>
            <a:ext cx="6550400" cy="434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2be619b6cd1_0_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8025" y="1591201"/>
            <a:ext cx="4449175" cy="40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be619b6cd1_0_142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9a - After Noise Removal</a:t>
            </a:r>
            <a:endParaRPr b="1" sz="4100"/>
          </a:p>
        </p:txBody>
      </p:sp>
      <p:pic>
        <p:nvPicPr>
          <p:cNvPr id="393" name="Google Shape;393;g2be619b6cd1_0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514725"/>
            <a:ext cx="6753225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be619b6cd1_0_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3600" y="1700225"/>
            <a:ext cx="4848225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be619b6cd1_0_152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9b - Before Noise Removal</a:t>
            </a:r>
            <a:endParaRPr b="1" sz="4100"/>
          </a:p>
        </p:txBody>
      </p:sp>
      <p:pic>
        <p:nvPicPr>
          <p:cNvPr id="400" name="Google Shape;400;g2be619b6cd1_0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000" y="1614000"/>
            <a:ext cx="6432625" cy="41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2be619b6cd1_0_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7525" y="1696725"/>
            <a:ext cx="42291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be619b6cd1_0_158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9b - After Noise Removal</a:t>
            </a:r>
            <a:endParaRPr b="1" sz="4100"/>
          </a:p>
        </p:txBody>
      </p:sp>
      <p:pic>
        <p:nvPicPr>
          <p:cNvPr id="407" name="Google Shape;407;g2be619b6cd1_0_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775" y="1671875"/>
            <a:ext cx="6507050" cy="4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2be619b6cd1_0_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4825" y="1539525"/>
            <a:ext cx="4848225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be619b6cd1_0_174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10a</a:t>
            </a:r>
            <a:endParaRPr b="1" sz="4100"/>
          </a:p>
        </p:txBody>
      </p:sp>
      <p:pic>
        <p:nvPicPr>
          <p:cNvPr id="414" name="Google Shape;414;g2be619b6cd1_0_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850" y="1399300"/>
            <a:ext cx="6512625" cy="42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2be619b6cd1_0_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55975" y="1438975"/>
            <a:ext cx="4867275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6c60805420_0_0"/>
          <p:cNvSpPr txBox="1"/>
          <p:nvPr>
            <p:ph type="title"/>
          </p:nvPr>
        </p:nvSpPr>
        <p:spPr>
          <a:xfrm>
            <a:off x="1395000" y="1236750"/>
            <a:ext cx="94020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3901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Computing Focal Mechanisms of Clusters based on Known Focal Mechanisms</a:t>
            </a:r>
            <a:endParaRPr sz="4100"/>
          </a:p>
        </p:txBody>
      </p:sp>
      <p:pic>
        <p:nvPicPr>
          <p:cNvPr id="421" name="Google Shape;421;g26c6080542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4850" y="2420850"/>
            <a:ext cx="5508964" cy="42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6c60805420_0_5"/>
          <p:cNvSpPr txBox="1"/>
          <p:nvPr/>
        </p:nvSpPr>
        <p:spPr>
          <a:xfrm>
            <a:off x="524700" y="1273250"/>
            <a:ext cx="111426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focal mechanisms (FM) are computed based on known FMs from SLB.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noise-free cluster, 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single known focal mechanism falls within the cluster based on a distance </a:t>
            </a:r>
            <a:r>
              <a:rPr lang="en-US" sz="2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threshold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all seismic events assume the same known FM and fault plane is computed based on the single FM.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more than one known FM falls within a cluster, new FMs of seismic events are interpolated/extrapolated from known FMs.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Once interpolated, the cluster is further sub-clustered using density-based clustering and interpolated FMs. Finally, fault planes are computed for each subcluster based on the average subcluster FM.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g26c60805420_0_5"/>
          <p:cNvSpPr txBox="1"/>
          <p:nvPr>
            <p:ph type="title"/>
          </p:nvPr>
        </p:nvSpPr>
        <p:spPr>
          <a:xfrm>
            <a:off x="1395000" y="241550"/>
            <a:ext cx="94020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Methodology</a:t>
            </a:r>
            <a:endParaRPr sz="41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6c60805420_0_10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3a</a:t>
            </a:r>
            <a:endParaRPr b="1" sz="4100"/>
          </a:p>
        </p:txBody>
      </p:sp>
      <p:pic>
        <p:nvPicPr>
          <p:cNvPr id="433" name="Google Shape;433;g26c60805420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500" y="981775"/>
            <a:ext cx="3010065" cy="557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26c60805420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540" y="2272350"/>
            <a:ext cx="6315075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26a60e6cdd8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244425"/>
            <a:ext cx="6429999" cy="48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26a60e6cdd8_0_13"/>
          <p:cNvSpPr txBox="1"/>
          <p:nvPr>
            <p:ph type="title"/>
          </p:nvPr>
        </p:nvSpPr>
        <p:spPr>
          <a:xfrm>
            <a:off x="7195600" y="2522463"/>
            <a:ext cx="4379100" cy="23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2990">
                <a:latin typeface="Arial"/>
                <a:ea typeface="Arial"/>
                <a:cs typeface="Arial"/>
                <a:sym typeface="Arial"/>
              </a:rPr>
              <a:t>Further Clustering of Clusters 1 and 2</a:t>
            </a:r>
            <a:endParaRPr sz="299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2990">
                <a:latin typeface="Arial"/>
                <a:ea typeface="Arial"/>
                <a:cs typeface="Arial"/>
                <a:sym typeface="Arial"/>
              </a:rPr>
              <a:t>3990 Events</a:t>
            </a:r>
            <a:endParaRPr sz="299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6c60805420_0_16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4a</a:t>
            </a:r>
            <a:endParaRPr b="1" sz="4100"/>
          </a:p>
        </p:txBody>
      </p:sp>
      <p:pic>
        <p:nvPicPr>
          <p:cNvPr id="440" name="Google Shape;440;g26c60805420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88" y="2368800"/>
            <a:ext cx="11799425" cy="1536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6c60805420_0_21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4b</a:t>
            </a:r>
            <a:endParaRPr b="1" sz="4100"/>
          </a:p>
        </p:txBody>
      </p:sp>
      <p:pic>
        <p:nvPicPr>
          <p:cNvPr id="446" name="Google Shape;446;g26c60805420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50" y="1751475"/>
            <a:ext cx="11623900" cy="14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6c60805420_0_26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5a</a:t>
            </a:r>
            <a:endParaRPr b="1" sz="4100"/>
          </a:p>
        </p:txBody>
      </p:sp>
      <p:pic>
        <p:nvPicPr>
          <p:cNvPr id="452" name="Google Shape;452;g26c60805420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325" y="981775"/>
            <a:ext cx="5089358" cy="55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6c60805420_0_31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6ai</a:t>
            </a:r>
            <a:endParaRPr b="1" sz="4100"/>
          </a:p>
        </p:txBody>
      </p:sp>
      <p:pic>
        <p:nvPicPr>
          <p:cNvPr id="458" name="Google Shape;458;g26c60805420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4175"/>
            <a:ext cx="10978575" cy="50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6c60805420_0_36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6aii</a:t>
            </a:r>
            <a:endParaRPr b="1" sz="4100"/>
          </a:p>
        </p:txBody>
      </p:sp>
      <p:pic>
        <p:nvPicPr>
          <p:cNvPr id="464" name="Google Shape;464;g26c60805420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4175"/>
            <a:ext cx="11267950" cy="51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6c60805420_0_41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7ai</a:t>
            </a:r>
            <a:endParaRPr b="1" sz="4100"/>
          </a:p>
        </p:txBody>
      </p:sp>
      <p:pic>
        <p:nvPicPr>
          <p:cNvPr id="470" name="Google Shape;470;g26c60805420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4175"/>
            <a:ext cx="11437899" cy="42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6c60805420_0_46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7aii</a:t>
            </a:r>
            <a:endParaRPr b="1" sz="4100"/>
          </a:p>
        </p:txBody>
      </p:sp>
      <p:pic>
        <p:nvPicPr>
          <p:cNvPr id="476" name="Google Shape;476;g26c60805420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4175"/>
            <a:ext cx="11288275" cy="24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6c60805420_0_51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7aiii</a:t>
            </a:r>
            <a:endParaRPr b="1" sz="4100"/>
          </a:p>
        </p:txBody>
      </p:sp>
      <p:pic>
        <p:nvPicPr>
          <p:cNvPr id="482" name="Google Shape;482;g26c60805420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00" y="1835475"/>
            <a:ext cx="11535724" cy="31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6c60805420_0_56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7aiv</a:t>
            </a:r>
            <a:endParaRPr b="1" sz="4100"/>
          </a:p>
        </p:txBody>
      </p:sp>
      <p:pic>
        <p:nvPicPr>
          <p:cNvPr id="488" name="Google Shape;488;g26c60805420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4175"/>
            <a:ext cx="11546126" cy="46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6c60805420_0_61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7c</a:t>
            </a:r>
            <a:endParaRPr b="1" sz="4100"/>
          </a:p>
        </p:txBody>
      </p:sp>
      <p:pic>
        <p:nvPicPr>
          <p:cNvPr id="494" name="Google Shape;494;g26c60805420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50" y="1828675"/>
            <a:ext cx="11819699" cy="3634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26a60e6cdd8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700" y="1456625"/>
            <a:ext cx="5572125" cy="43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26a60e6cdd8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1825" y="1558100"/>
            <a:ext cx="5506775" cy="4232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26a60e6cdd8_0_32"/>
          <p:cNvSpPr txBox="1"/>
          <p:nvPr>
            <p:ph type="title"/>
          </p:nvPr>
        </p:nvSpPr>
        <p:spPr>
          <a:xfrm>
            <a:off x="76200" y="60325"/>
            <a:ext cx="118197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3902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Iteration 2: Spatial Coordinates Only 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)</a:t>
            </a:r>
            <a:endParaRPr b="1" sz="41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6c60805420_0_66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7d</a:t>
            </a:r>
            <a:endParaRPr b="1" sz="4100"/>
          </a:p>
        </p:txBody>
      </p:sp>
      <p:pic>
        <p:nvPicPr>
          <p:cNvPr id="500" name="Google Shape;500;g26c60805420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4175"/>
            <a:ext cx="11819701" cy="4566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6c60805420_0_71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7e</a:t>
            </a:r>
            <a:endParaRPr b="1" sz="4100"/>
          </a:p>
        </p:txBody>
      </p:sp>
      <p:pic>
        <p:nvPicPr>
          <p:cNvPr id="506" name="Google Shape;506;g26c60805420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4175"/>
            <a:ext cx="11566700" cy="43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6c60805420_0_76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8a</a:t>
            </a:r>
            <a:endParaRPr b="1" sz="4100"/>
          </a:p>
        </p:txBody>
      </p:sp>
      <p:pic>
        <p:nvPicPr>
          <p:cNvPr id="512" name="Google Shape;512;g26c60805420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4175"/>
            <a:ext cx="11819700" cy="3815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6c60805420_0_81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8b</a:t>
            </a:r>
            <a:endParaRPr b="1" sz="4100"/>
          </a:p>
        </p:txBody>
      </p:sp>
      <p:pic>
        <p:nvPicPr>
          <p:cNvPr id="518" name="Google Shape;518;g26c60805420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4175"/>
            <a:ext cx="11819700" cy="3862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6c60805420_0_86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9a</a:t>
            </a:r>
            <a:endParaRPr b="1" sz="4100"/>
          </a:p>
        </p:txBody>
      </p:sp>
      <p:pic>
        <p:nvPicPr>
          <p:cNvPr id="524" name="Google Shape;524;g26c60805420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4175"/>
            <a:ext cx="11680775" cy="39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6c60805420_0_91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9b</a:t>
            </a:r>
            <a:endParaRPr b="1" sz="4100"/>
          </a:p>
        </p:txBody>
      </p:sp>
      <p:pic>
        <p:nvPicPr>
          <p:cNvPr id="530" name="Google Shape;530;g26c60805420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4175"/>
            <a:ext cx="11678450" cy="39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6c60805420_0_96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10a</a:t>
            </a:r>
            <a:endParaRPr b="1" sz="4100"/>
          </a:p>
        </p:txBody>
      </p:sp>
      <p:pic>
        <p:nvPicPr>
          <p:cNvPr id="536" name="Google Shape;536;g26c60805420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25" y="2009113"/>
            <a:ext cx="11464899" cy="13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6c60805420_0_101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New and Known Focal Mechanisms</a:t>
            </a:r>
            <a:endParaRPr b="1" sz="4100"/>
          </a:p>
        </p:txBody>
      </p:sp>
      <p:pic>
        <p:nvPicPr>
          <p:cNvPr id="542" name="Google Shape;542;g26c60805420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34175"/>
            <a:ext cx="6025700" cy="55714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3" name="Google Shape;543;g26c60805420_0_101"/>
          <p:cNvSpPr txBox="1"/>
          <p:nvPr/>
        </p:nvSpPr>
        <p:spPr>
          <a:xfrm>
            <a:off x="6482900" y="1744075"/>
            <a:ext cx="526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Blue beachballs are newly identified FM </a:t>
            </a:r>
            <a:endParaRPr sz="2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g26c60805420_0_101"/>
          <p:cNvSpPr txBox="1"/>
          <p:nvPr/>
        </p:nvSpPr>
        <p:spPr>
          <a:xfrm>
            <a:off x="6595875" y="3098600"/>
            <a:ext cx="526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 beachballs are known FM from SLB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6c60805420_0_108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Focal Mechanisms Along with Seismic Clusters</a:t>
            </a:r>
            <a:endParaRPr b="1" sz="4100"/>
          </a:p>
        </p:txBody>
      </p:sp>
      <p:sp>
        <p:nvSpPr>
          <p:cNvPr id="550" name="Google Shape;550;g26c60805420_0_108"/>
          <p:cNvSpPr txBox="1"/>
          <p:nvPr/>
        </p:nvSpPr>
        <p:spPr>
          <a:xfrm>
            <a:off x="6482900" y="1744075"/>
            <a:ext cx="526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Blue beachballs are newly identified FM </a:t>
            </a:r>
            <a:endParaRPr sz="2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g26c60805420_0_108"/>
          <p:cNvSpPr txBox="1"/>
          <p:nvPr/>
        </p:nvSpPr>
        <p:spPr>
          <a:xfrm>
            <a:off x="6595875" y="3098600"/>
            <a:ext cx="526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 beachballs are known FM from SLB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2" name="Google Shape;552;g26c60805420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4175"/>
            <a:ext cx="6390300" cy="55714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a60e6cdd8_0_40"/>
          <p:cNvSpPr txBox="1"/>
          <p:nvPr>
            <p:ph type="title"/>
          </p:nvPr>
        </p:nvSpPr>
        <p:spPr>
          <a:xfrm>
            <a:off x="76200" y="60325"/>
            <a:ext cx="118197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Iteration 2: Spatial Coordinates Only</a:t>
            </a:r>
            <a:endParaRPr sz="4100"/>
          </a:p>
        </p:txBody>
      </p:sp>
      <p:pic>
        <p:nvPicPr>
          <p:cNvPr id="127" name="Google Shape;127;g26a60e6cdd8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725" y="1092025"/>
            <a:ext cx="4022850" cy="29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6a60e6cdd8_0_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3975" y="1244425"/>
            <a:ext cx="3818475" cy="28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6a60e6cdd8_0_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4850" y="1244425"/>
            <a:ext cx="3504750" cy="265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6a60e6cdd8_0_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7600" y="4091651"/>
            <a:ext cx="3504751" cy="2613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6a60e6cdd8_0_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95100" y="4051751"/>
            <a:ext cx="3504751" cy="26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26a60e6cdd8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44425"/>
            <a:ext cx="6775600" cy="51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26a60e6cdd8_0_51"/>
          <p:cNvSpPr txBox="1"/>
          <p:nvPr>
            <p:ph type="title"/>
          </p:nvPr>
        </p:nvSpPr>
        <p:spPr>
          <a:xfrm>
            <a:off x="7851500" y="2913150"/>
            <a:ext cx="3472500" cy="18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2990">
                <a:latin typeface="Arial"/>
                <a:ea typeface="Arial"/>
                <a:cs typeface="Arial"/>
                <a:sym typeface="Arial"/>
              </a:rPr>
              <a:t>All 5512 Events after two iterations of clustering</a:t>
            </a:r>
            <a:endParaRPr sz="299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26a60e6cdd8_0_51"/>
          <p:cNvSpPr txBox="1"/>
          <p:nvPr>
            <p:ph type="title"/>
          </p:nvPr>
        </p:nvSpPr>
        <p:spPr>
          <a:xfrm>
            <a:off x="76200" y="60325"/>
            <a:ext cx="118197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3902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Iteration 2: Spatial Coordinates Only 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)</a:t>
            </a:r>
            <a:endParaRPr b="1" sz="4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a60e6cdd8_0_59"/>
          <p:cNvSpPr txBox="1"/>
          <p:nvPr>
            <p:ph type="title"/>
          </p:nvPr>
        </p:nvSpPr>
        <p:spPr>
          <a:xfrm>
            <a:off x="2018400" y="2913150"/>
            <a:ext cx="81552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3901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Each Cluster Using 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Spatial </a:t>
            </a:r>
            <a:r>
              <a:rPr lang="en-US" sz="4100"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Temporal </a:t>
            </a:r>
            <a:r>
              <a:rPr lang="en-US" sz="4100">
                <a:latin typeface="Arial"/>
                <a:ea typeface="Arial"/>
                <a:cs typeface="Arial"/>
                <a:sym typeface="Arial"/>
              </a:rPr>
              <a:t>Features</a:t>
            </a:r>
            <a:endParaRPr sz="4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2023-09-29T14:26:49Z</dcterms:created>
  <dc:creator>Amr Ibrahim</dc:creator>
</cp:coreProperties>
</file>